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62" r:id="rId3"/>
    <p:sldId id="263" r:id="rId4"/>
    <p:sldId id="264" r:id="rId5"/>
    <p:sldId id="270" r:id="rId6"/>
    <p:sldId id="266" r:id="rId7"/>
    <p:sldId id="267" r:id="rId8"/>
    <p:sldId id="268" r:id="rId9"/>
    <p:sldId id="269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126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13BCA6-3E92-4097-8947-FD0C95AFA39D}" type="datetimeFigureOut">
              <a:rPr lang="de-DE" smtClean="0"/>
              <a:t>12.10.2018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E5E8BB-F9D8-490B-A1F9-07D7942248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4023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r>
              <a:rPr lang="de-DE" sz="1200" dirty="0" smtClean="0"/>
              <a:t>Mazur: Peer </a:t>
            </a:r>
            <a:r>
              <a:rPr lang="de-DE" sz="1200" dirty="0" err="1" smtClean="0"/>
              <a:t>Instruction</a:t>
            </a:r>
            <a:r>
              <a:rPr lang="de-DE" sz="1200" dirty="0" smtClean="0"/>
              <a:t>, 2017</a:t>
            </a:r>
          </a:p>
          <a:p>
            <a:pPr marL="171450" indent="-171450">
              <a:buFont typeface="Arial" charset="0"/>
              <a:buChar char="•"/>
            </a:pPr>
            <a:endParaRPr lang="de-DE" sz="1200" dirty="0" smtClean="0"/>
          </a:p>
          <a:p>
            <a:pPr marL="171450" indent="-171450">
              <a:buFont typeface="Arial" charset="0"/>
              <a:buChar char="•"/>
            </a:pPr>
            <a:r>
              <a:rPr lang="de-DE" sz="1200" dirty="0" smtClean="0"/>
              <a:t>Noch</a:t>
            </a:r>
            <a:r>
              <a:rPr lang="de-DE" sz="1200" baseline="0" dirty="0" smtClean="0"/>
              <a:t> nicht mit Nachbarn besprechen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55C866F-8BC1-400E-A264-6B3F5345B364}" type="slidenum">
              <a:rPr lang="de-DE" altLang="de-DE" smtClean="0"/>
              <a:pPr>
                <a:defRPr/>
              </a:pPr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82090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A3225-4131-44B9-B436-200C1E746055}" type="datetimeFigureOut">
              <a:rPr lang="de-DE" smtClean="0"/>
              <a:t>12.10.2018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F6D4A-A430-47DD-8B0C-6734EDAAB0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3954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A3225-4131-44B9-B436-200C1E746055}" type="datetimeFigureOut">
              <a:rPr lang="de-DE" smtClean="0"/>
              <a:t>12.10.2018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F6D4A-A430-47DD-8B0C-6734EDAAB0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9441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A3225-4131-44B9-B436-200C1E746055}" type="datetimeFigureOut">
              <a:rPr lang="de-DE" smtClean="0"/>
              <a:t>12.10.2018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F6D4A-A430-47DD-8B0C-6734EDAAB0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1179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CAE3F-70D6-4B85-BD88-9BEF153CE5AE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12.10.2018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3833A-0BCB-484A-A2D7-BF39396A3981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4024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CAE3F-70D6-4B85-BD88-9BEF153CE5AE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12.10.2018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3833A-0BCB-484A-A2D7-BF39396A3981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2146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CAE3F-70D6-4B85-BD88-9BEF153CE5AE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12.10.2018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3833A-0BCB-484A-A2D7-BF39396A3981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4986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CAE3F-70D6-4B85-BD88-9BEF153CE5AE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12.10.2018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3833A-0BCB-484A-A2D7-BF39396A3981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097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CAE3F-70D6-4B85-BD88-9BEF153CE5AE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12.10.2018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3833A-0BCB-484A-A2D7-BF39396A3981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1646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CAE3F-70D6-4B85-BD88-9BEF153CE5AE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12.10.2018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3833A-0BCB-484A-A2D7-BF39396A3981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6354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CAE3F-70D6-4B85-BD88-9BEF153CE5AE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12.10.2018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3833A-0BCB-484A-A2D7-BF39396A3981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1386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CAE3F-70D6-4B85-BD88-9BEF153CE5AE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12.10.2018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3833A-0BCB-484A-A2D7-BF39396A3981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595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A3225-4131-44B9-B436-200C1E746055}" type="datetimeFigureOut">
              <a:rPr lang="de-DE" smtClean="0"/>
              <a:t>12.10.2018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F6D4A-A430-47DD-8B0C-6734EDAAB0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13786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CAE3F-70D6-4B85-BD88-9BEF153CE5AE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12.10.2018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3833A-0BCB-484A-A2D7-BF39396A3981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1517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CAE3F-70D6-4B85-BD88-9BEF153CE5AE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12.10.2018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3833A-0BCB-484A-A2D7-BF39396A3981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7012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CAE3F-70D6-4B85-BD88-9BEF153CE5AE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12.10.2018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3833A-0BCB-484A-A2D7-BF39396A3981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847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A3225-4131-44B9-B436-200C1E746055}" type="datetimeFigureOut">
              <a:rPr lang="de-DE" smtClean="0"/>
              <a:t>12.10.2018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F6D4A-A430-47DD-8B0C-6734EDAAB0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7157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A3225-4131-44B9-B436-200C1E746055}" type="datetimeFigureOut">
              <a:rPr lang="de-DE" smtClean="0"/>
              <a:t>12.10.2018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F6D4A-A430-47DD-8B0C-6734EDAAB0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105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A3225-4131-44B9-B436-200C1E746055}" type="datetimeFigureOut">
              <a:rPr lang="de-DE" smtClean="0"/>
              <a:t>12.10.2018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F6D4A-A430-47DD-8B0C-6734EDAAB0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1533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A3225-4131-44B9-B436-200C1E746055}" type="datetimeFigureOut">
              <a:rPr lang="de-DE" smtClean="0"/>
              <a:t>12.10.2018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F6D4A-A430-47DD-8B0C-6734EDAAB0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9823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A3225-4131-44B9-B436-200C1E746055}" type="datetimeFigureOut">
              <a:rPr lang="de-DE" smtClean="0"/>
              <a:t>12.10.2018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F6D4A-A430-47DD-8B0C-6734EDAAB0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5672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A3225-4131-44B9-B436-200C1E746055}" type="datetimeFigureOut">
              <a:rPr lang="de-DE" smtClean="0"/>
              <a:t>12.10.2018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F6D4A-A430-47DD-8B0C-6734EDAAB0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6008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A3225-4131-44B9-B436-200C1E746055}" type="datetimeFigureOut">
              <a:rPr lang="de-DE" smtClean="0"/>
              <a:t>12.10.2018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F6D4A-A430-47DD-8B0C-6734EDAAB0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4535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A3225-4131-44B9-B436-200C1E746055}" type="datetimeFigureOut">
              <a:rPr lang="de-DE" smtClean="0"/>
              <a:t>12.10.2018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F6D4A-A430-47DD-8B0C-6734EDAAB02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7627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CAE3F-70D6-4B85-BD88-9BEF153CE5AE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12.10.2018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3833A-0BCB-484A-A2D7-BF39396A3981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836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sz="9600" dirty="0" smtClean="0"/>
              <a:t>Quiz</a:t>
            </a:r>
            <a:endParaRPr lang="de-DE" sz="96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38209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200" y="692697"/>
            <a:ext cx="8229600" cy="5433467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de-DE" sz="2800" dirty="0"/>
              <a:t>Woran erkennt man, dass auf den Fußball</a:t>
            </a:r>
          </a:p>
          <a:p>
            <a:pPr marL="0" indent="0">
              <a:spcBef>
                <a:spcPts val="0"/>
              </a:spcBef>
              <a:buNone/>
            </a:pPr>
            <a:r>
              <a:rPr lang="de-DE" sz="2800" u="sng" dirty="0"/>
              <a:t>physikalisch</a:t>
            </a:r>
            <a:r>
              <a:rPr lang="de-DE" sz="2800" dirty="0"/>
              <a:t> eine Kraft ausgeübt wird?</a:t>
            </a:r>
          </a:p>
          <a:p>
            <a:pPr marL="0" indent="0">
              <a:spcBef>
                <a:spcPts val="0"/>
              </a:spcBef>
              <a:buNone/>
            </a:pPr>
            <a:endParaRPr lang="de-DE" sz="2800" dirty="0"/>
          </a:p>
          <a:p>
            <a:pPr marL="541338" indent="-541338">
              <a:spcBef>
                <a:spcPts val="0"/>
              </a:spcBef>
              <a:buNone/>
            </a:pPr>
            <a:r>
              <a:rPr lang="de-DE" sz="2800" dirty="0"/>
              <a:t>1: 	Der Fußball verformt sich.</a:t>
            </a:r>
          </a:p>
          <a:p>
            <a:pPr marL="541338" indent="-541338">
              <a:spcBef>
                <a:spcPts val="0"/>
              </a:spcBef>
              <a:buNone/>
            </a:pPr>
            <a:r>
              <a:rPr lang="de-DE" sz="2800" dirty="0"/>
              <a:t>2: 	Es gibt ein Schussgeräusch.</a:t>
            </a:r>
          </a:p>
          <a:p>
            <a:pPr marL="541338" indent="-541338">
              <a:spcBef>
                <a:spcPts val="0"/>
              </a:spcBef>
              <a:buNone/>
            </a:pPr>
            <a:r>
              <a:rPr lang="de-DE" sz="2800" dirty="0"/>
              <a:t>3: 	Der Fußball wird schneller.</a:t>
            </a:r>
          </a:p>
          <a:p>
            <a:pPr marL="541338" indent="-541338">
              <a:spcBef>
                <a:spcPts val="0"/>
              </a:spcBef>
              <a:buNone/>
            </a:pPr>
            <a:r>
              <a:rPr lang="de-DE" sz="2800" dirty="0"/>
              <a:t>4: 	Der Spieler strengt sich an.</a:t>
            </a:r>
          </a:p>
          <a:p>
            <a:pPr marL="541338" indent="-541338">
              <a:spcBef>
                <a:spcPts val="0"/>
              </a:spcBef>
              <a:buNone/>
            </a:pPr>
            <a:endParaRPr lang="de-DE" sz="2800" dirty="0"/>
          </a:p>
          <a:p>
            <a:pPr marL="541338" indent="-541338">
              <a:spcBef>
                <a:spcPts val="0"/>
              </a:spcBef>
              <a:buNone/>
            </a:pPr>
            <a:r>
              <a:rPr lang="de-DE" sz="2800" dirty="0"/>
              <a:t>A: 	nur 3 ist richtig.</a:t>
            </a:r>
          </a:p>
          <a:p>
            <a:pPr marL="541338" indent="-541338">
              <a:spcBef>
                <a:spcPts val="0"/>
              </a:spcBef>
              <a:buNone/>
            </a:pPr>
            <a:r>
              <a:rPr lang="de-DE" sz="2800" dirty="0"/>
              <a:t>B: 	1 und 3 sind </a:t>
            </a:r>
            <a:r>
              <a:rPr lang="de-DE" sz="2800" dirty="0" smtClean="0"/>
              <a:t>richtig.</a:t>
            </a:r>
            <a:endParaRPr lang="de-DE" sz="2800" dirty="0"/>
          </a:p>
          <a:p>
            <a:pPr marL="541338" indent="-541338">
              <a:spcBef>
                <a:spcPts val="0"/>
              </a:spcBef>
              <a:buNone/>
            </a:pPr>
            <a:r>
              <a:rPr lang="de-DE" sz="2800" dirty="0"/>
              <a:t>C: 	1, 3 und 4 sind richtig.</a:t>
            </a:r>
          </a:p>
          <a:p>
            <a:pPr marL="541338" indent="-541338">
              <a:spcBef>
                <a:spcPts val="0"/>
              </a:spcBef>
              <a:buNone/>
            </a:pPr>
            <a:r>
              <a:rPr lang="de-DE" sz="2800" dirty="0"/>
              <a:t>D: 	alle sind </a:t>
            </a:r>
            <a:r>
              <a:rPr lang="de-DE" sz="2800" dirty="0" smtClean="0"/>
              <a:t>richtig.</a:t>
            </a:r>
            <a:endParaRPr lang="de-DE" sz="2800" dirty="0"/>
          </a:p>
          <a:p>
            <a:pPr marL="541338" indent="-541338">
              <a:spcBef>
                <a:spcPts val="0"/>
              </a:spcBef>
              <a:buNone/>
            </a:pPr>
            <a:endParaRPr lang="de-DE" sz="2800" dirty="0"/>
          </a:p>
        </p:txBody>
      </p:sp>
      <p:sp>
        <p:nvSpPr>
          <p:cNvPr id="4" name="Rechteck 3"/>
          <p:cNvSpPr/>
          <p:nvPr/>
        </p:nvSpPr>
        <p:spPr>
          <a:xfrm>
            <a:off x="2016716" y="4581128"/>
            <a:ext cx="3935268" cy="43204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132" y="2014779"/>
            <a:ext cx="2994402" cy="1996268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9225158" y="3795603"/>
            <a:ext cx="170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>
                <a:solidFill>
                  <a:schemeClr val="bg1"/>
                </a:solidFill>
              </a:rPr>
              <a:t>Pexels.com</a:t>
            </a:r>
            <a:endParaRPr lang="de-DE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56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063552" y="548680"/>
            <a:ext cx="8229600" cy="568863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de-DE" sz="2800" dirty="0"/>
              <a:t>Wenn auf einen Körper KEINE Kraft ausgeübt wird, …</a:t>
            </a:r>
          </a:p>
          <a:p>
            <a:pPr marL="0" indent="0">
              <a:spcBef>
                <a:spcPts val="0"/>
              </a:spcBef>
              <a:buNone/>
            </a:pPr>
            <a:endParaRPr lang="de-DE" sz="2800" dirty="0"/>
          </a:p>
          <a:p>
            <a:pPr marL="541338" indent="-541338">
              <a:spcBef>
                <a:spcPts val="0"/>
              </a:spcBef>
              <a:buNone/>
            </a:pPr>
            <a:r>
              <a:rPr lang="de-DE" sz="2800" dirty="0"/>
              <a:t>1: 	… bleibt ein ruhender Körper liegen.</a:t>
            </a:r>
          </a:p>
          <a:p>
            <a:pPr marL="541338" indent="-541338">
              <a:spcBef>
                <a:spcPts val="0"/>
              </a:spcBef>
              <a:buNone/>
            </a:pPr>
            <a:r>
              <a:rPr lang="de-DE" sz="2800" dirty="0"/>
              <a:t>2: 	… wird ein Körper in Bewegung langsamer und bleibt irgendwann stehen.</a:t>
            </a:r>
          </a:p>
          <a:p>
            <a:pPr marL="541338" indent="-541338">
              <a:spcBef>
                <a:spcPts val="0"/>
              </a:spcBef>
              <a:buNone/>
            </a:pPr>
            <a:r>
              <a:rPr lang="de-DE" sz="2800" dirty="0"/>
              <a:t>3: 	… behält ein Körper in Bewegung sein Tempo.</a:t>
            </a:r>
          </a:p>
          <a:p>
            <a:pPr marL="541338" indent="-541338">
              <a:spcBef>
                <a:spcPts val="0"/>
              </a:spcBef>
              <a:buNone/>
            </a:pPr>
            <a:r>
              <a:rPr lang="de-DE" sz="2800" dirty="0"/>
              <a:t>4: 	… heißt das grundsätzlich, dass der Körper sich nicht bewegt.</a:t>
            </a:r>
          </a:p>
          <a:p>
            <a:pPr marL="541338" indent="-541338">
              <a:spcBef>
                <a:spcPts val="0"/>
              </a:spcBef>
              <a:buNone/>
            </a:pPr>
            <a:endParaRPr lang="de-DE" sz="2800" dirty="0"/>
          </a:p>
          <a:p>
            <a:pPr marL="541338" indent="-541338">
              <a:spcBef>
                <a:spcPts val="0"/>
              </a:spcBef>
              <a:buNone/>
            </a:pPr>
            <a:r>
              <a:rPr lang="de-DE" sz="2800" dirty="0"/>
              <a:t>A: 	1 und 4 sind richtig.</a:t>
            </a:r>
          </a:p>
          <a:p>
            <a:pPr marL="541338" indent="-541338">
              <a:spcBef>
                <a:spcPts val="0"/>
              </a:spcBef>
              <a:buNone/>
            </a:pPr>
            <a:r>
              <a:rPr lang="de-DE" sz="2800" dirty="0"/>
              <a:t>B: 	1, 2 und 4 sind </a:t>
            </a:r>
            <a:r>
              <a:rPr lang="de-DE" sz="2800" dirty="0" smtClean="0"/>
              <a:t>richtig.</a:t>
            </a:r>
            <a:endParaRPr lang="de-DE" sz="2800" dirty="0"/>
          </a:p>
          <a:p>
            <a:pPr marL="541338" indent="-541338">
              <a:spcBef>
                <a:spcPts val="0"/>
              </a:spcBef>
              <a:buNone/>
            </a:pPr>
            <a:r>
              <a:rPr lang="de-DE" sz="2800" dirty="0"/>
              <a:t>C: 	1 und 3 sind </a:t>
            </a:r>
            <a:r>
              <a:rPr lang="de-DE" sz="2800" dirty="0" smtClean="0"/>
              <a:t>richtig.</a:t>
            </a:r>
            <a:endParaRPr lang="de-DE" sz="2800" dirty="0"/>
          </a:p>
          <a:p>
            <a:pPr marL="541338" indent="-541338">
              <a:spcBef>
                <a:spcPts val="0"/>
              </a:spcBef>
              <a:buNone/>
            </a:pPr>
            <a:r>
              <a:rPr lang="de-DE" sz="2800" dirty="0"/>
              <a:t>D: 	alle sind </a:t>
            </a:r>
            <a:r>
              <a:rPr lang="de-DE" sz="2800" dirty="0" smtClean="0"/>
              <a:t>richtig.</a:t>
            </a:r>
            <a:endParaRPr lang="de-DE" sz="2800" dirty="0"/>
          </a:p>
        </p:txBody>
      </p:sp>
      <p:sp>
        <p:nvSpPr>
          <p:cNvPr id="4" name="Rechteck 3"/>
          <p:cNvSpPr/>
          <p:nvPr/>
        </p:nvSpPr>
        <p:spPr>
          <a:xfrm>
            <a:off x="2016716" y="5301208"/>
            <a:ext cx="3935268" cy="43204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08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1992313" y="1773238"/>
            <a:ext cx="8229600" cy="4608512"/>
          </a:xfrm>
        </p:spPr>
        <p:txBody>
          <a:bodyPr/>
          <a:lstStyle/>
          <a:p>
            <a:pPr marL="0" indent="0">
              <a:buNone/>
              <a:defRPr/>
            </a:pPr>
            <a:endParaRPr lang="de-DE" sz="2000" dirty="0"/>
          </a:p>
          <a:p>
            <a:pPr marL="0" indent="0">
              <a:buNone/>
            </a:pPr>
            <a:r>
              <a:rPr lang="de-DE" sz="2000" dirty="0"/>
              <a:t>	</a:t>
            </a:r>
          </a:p>
        </p:txBody>
      </p:sp>
      <p:sp>
        <p:nvSpPr>
          <p:cNvPr id="6" name="Inhaltsplatzhalter 2"/>
          <p:cNvSpPr txBox="1">
            <a:spLocks/>
          </p:cNvSpPr>
          <p:nvPr/>
        </p:nvSpPr>
        <p:spPr>
          <a:xfrm>
            <a:off x="2063552" y="548680"/>
            <a:ext cx="8229600" cy="56886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de-DE" sz="2800" dirty="0" smtClean="0"/>
              <a:t>Der Film zeigt:</a:t>
            </a: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endParaRPr lang="de-DE" sz="2800" dirty="0"/>
          </a:p>
        </p:txBody>
      </p:sp>
      <p:pic>
        <p:nvPicPr>
          <p:cNvPr id="2" name="Video01_ Bälle puste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39938" y="1809750"/>
            <a:ext cx="8134350" cy="4572000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8469912" y="6043196"/>
            <a:ext cx="170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Footage courtesy of ESA </a:t>
            </a:r>
            <a:r>
              <a:rPr lang="en-US" sz="800" dirty="0" smtClean="0">
                <a:solidFill>
                  <a:schemeClr val="bg1"/>
                </a:solidFill>
              </a:rPr>
              <a:t>–</a:t>
            </a:r>
          </a:p>
          <a:p>
            <a:pPr algn="r"/>
            <a:r>
              <a:rPr lang="en-US" sz="800" dirty="0" smtClean="0">
                <a:solidFill>
                  <a:schemeClr val="bg1"/>
                </a:solidFill>
              </a:rPr>
              <a:t>European </a:t>
            </a:r>
            <a:r>
              <a:rPr lang="en-US" sz="800" dirty="0">
                <a:solidFill>
                  <a:schemeClr val="bg1"/>
                </a:solidFill>
              </a:rPr>
              <a:t>Space Agency</a:t>
            </a:r>
            <a:endParaRPr lang="de-DE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42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063552" y="548680"/>
            <a:ext cx="8229600" cy="568863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de-DE" sz="2800" dirty="0"/>
              <a:t>Der Film zeigt:</a:t>
            </a:r>
          </a:p>
          <a:p>
            <a:pPr marL="0" indent="0">
              <a:spcBef>
                <a:spcPts val="0"/>
              </a:spcBef>
              <a:buNone/>
            </a:pPr>
            <a:endParaRPr lang="de-DE" sz="2800" dirty="0"/>
          </a:p>
          <a:p>
            <a:pPr marL="0" indent="0">
              <a:spcBef>
                <a:spcPts val="0"/>
              </a:spcBef>
              <a:buNone/>
            </a:pPr>
            <a:endParaRPr lang="de-DE" sz="2800" dirty="0"/>
          </a:p>
          <a:p>
            <a:pPr marL="0" indent="0">
              <a:spcBef>
                <a:spcPts val="0"/>
              </a:spcBef>
              <a:buNone/>
            </a:pPr>
            <a:endParaRPr lang="de-DE" sz="2800" dirty="0"/>
          </a:p>
          <a:p>
            <a:pPr marL="0" indent="0">
              <a:spcBef>
                <a:spcPts val="0"/>
              </a:spcBef>
              <a:buNone/>
            </a:pPr>
            <a:endParaRPr lang="de-DE" sz="2800" dirty="0"/>
          </a:p>
          <a:p>
            <a:pPr marL="541338" indent="-541338">
              <a:spcBef>
                <a:spcPts val="0"/>
              </a:spcBef>
              <a:buNone/>
            </a:pPr>
            <a:r>
              <a:rPr lang="de-DE" sz="2800" dirty="0"/>
              <a:t>A: 	Die gleiche Kraft hat auf Körper mit unterschiedlicher Masse unterschiedliche Wirkung. </a:t>
            </a:r>
          </a:p>
          <a:p>
            <a:pPr marL="541338" indent="-541338">
              <a:spcBef>
                <a:spcPts val="0"/>
              </a:spcBef>
              <a:buNone/>
            </a:pPr>
            <a:r>
              <a:rPr lang="de-DE" sz="2800" dirty="0"/>
              <a:t>B: 	Auf die Körper werden unterschiedliche Kräfte ausgeübt, weil sie verschieden stark ihre Bewegung verändern.</a:t>
            </a:r>
          </a:p>
          <a:p>
            <a:pPr marL="541338" indent="-541338">
              <a:spcBef>
                <a:spcPts val="0"/>
              </a:spcBef>
              <a:buNone/>
            </a:pPr>
            <a:r>
              <a:rPr lang="de-DE" sz="2800" dirty="0"/>
              <a:t>C: 	Bei gleicher Kraft ist die Bewegungsveränderung umso größer, je höher die Masse ist.</a:t>
            </a:r>
          </a:p>
          <a:p>
            <a:pPr marL="541338" indent="-541338">
              <a:spcBef>
                <a:spcPts val="0"/>
              </a:spcBef>
              <a:buNone/>
            </a:pPr>
            <a:r>
              <a:rPr lang="de-DE" sz="2800" dirty="0"/>
              <a:t>D: 	Je größer die Kraft, desto größer die Masse.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569" y="476672"/>
            <a:ext cx="3281468" cy="2004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hteck 3"/>
          <p:cNvSpPr/>
          <p:nvPr/>
        </p:nvSpPr>
        <p:spPr>
          <a:xfrm>
            <a:off x="2019038" y="2708920"/>
            <a:ext cx="8050999" cy="8640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8410175" y="2165085"/>
            <a:ext cx="170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</a:rPr>
              <a:t>Footage courtesy of ESA </a:t>
            </a:r>
            <a:r>
              <a:rPr lang="en-US" sz="800" dirty="0" smtClean="0">
                <a:solidFill>
                  <a:schemeClr val="bg1"/>
                </a:solidFill>
              </a:rPr>
              <a:t>–</a:t>
            </a:r>
          </a:p>
          <a:p>
            <a:pPr algn="r"/>
            <a:r>
              <a:rPr lang="en-US" sz="800" dirty="0" smtClean="0">
                <a:solidFill>
                  <a:schemeClr val="bg1"/>
                </a:solidFill>
              </a:rPr>
              <a:t>European </a:t>
            </a:r>
            <a:r>
              <a:rPr lang="en-US" sz="800" dirty="0">
                <a:solidFill>
                  <a:schemeClr val="bg1"/>
                </a:solidFill>
              </a:rPr>
              <a:t>Space Agency</a:t>
            </a:r>
            <a:endParaRPr lang="de-DE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061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81200" y="548681"/>
            <a:ext cx="8686800" cy="5577483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Kräfte werden in der Physik durch Pfeile veranschaulicht. Welche Informationen über die Kraft stecken in dem Pfeil?</a:t>
            </a:r>
          </a:p>
          <a:p>
            <a:pPr marL="0" indent="0">
              <a:buNone/>
            </a:pPr>
            <a:endParaRPr lang="de-DE" dirty="0"/>
          </a:p>
          <a:p>
            <a:pPr marL="541338" indent="-541338">
              <a:buNone/>
            </a:pPr>
            <a:r>
              <a:rPr lang="de-DE" dirty="0" smtClean="0"/>
              <a:t>A:	Stärke der Kraft und </a:t>
            </a:r>
            <a:r>
              <a:rPr lang="de-DE" dirty="0"/>
              <a:t>Richtung </a:t>
            </a:r>
            <a:r>
              <a:rPr lang="de-DE" dirty="0" smtClean="0"/>
              <a:t>		</a:t>
            </a:r>
          </a:p>
          <a:p>
            <a:pPr marL="541338" indent="-541338">
              <a:buNone/>
            </a:pPr>
            <a:r>
              <a:rPr lang="de-DE" dirty="0" smtClean="0"/>
              <a:t>B	Betrag </a:t>
            </a:r>
            <a:r>
              <a:rPr lang="de-DE" dirty="0"/>
              <a:t>und Stärke </a:t>
            </a:r>
            <a:r>
              <a:rPr lang="de-DE" dirty="0" smtClean="0"/>
              <a:t>der Kraft	</a:t>
            </a:r>
            <a:r>
              <a:rPr lang="de-DE" dirty="0"/>
              <a:t>	</a:t>
            </a:r>
            <a:endParaRPr lang="de-DE" dirty="0" smtClean="0"/>
          </a:p>
          <a:p>
            <a:pPr marL="541338" indent="-541338">
              <a:buNone/>
            </a:pPr>
            <a:r>
              <a:rPr lang="de-DE" dirty="0" smtClean="0"/>
              <a:t>C:	Richtung und Tempo der Kraft</a:t>
            </a:r>
          </a:p>
          <a:p>
            <a:pPr marL="541338" indent="-541338">
              <a:buNone/>
            </a:pPr>
            <a:r>
              <a:rPr lang="de-DE" dirty="0"/>
              <a:t>D</a:t>
            </a:r>
            <a:r>
              <a:rPr lang="de-DE" dirty="0" smtClean="0"/>
              <a:t>:	Betrag und Länge Kraft</a:t>
            </a:r>
            <a:endParaRPr lang="de-DE" dirty="0"/>
          </a:p>
        </p:txBody>
      </p:sp>
      <p:cxnSp>
        <p:nvCxnSpPr>
          <p:cNvPr id="4" name="Gerade Verbindung mit Pfeil 3"/>
          <p:cNvCxnSpPr/>
          <p:nvPr/>
        </p:nvCxnSpPr>
        <p:spPr>
          <a:xfrm flipV="1">
            <a:off x="9048329" y="2513834"/>
            <a:ext cx="1018051" cy="648072"/>
          </a:xfrm>
          <a:prstGeom prst="straightConnector1">
            <a:avLst/>
          </a:prstGeom>
          <a:ln w="76200">
            <a:solidFill>
              <a:srgbClr val="FF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feld 4"/>
              <p:cNvSpPr txBox="1"/>
              <p:nvPr/>
            </p:nvSpPr>
            <p:spPr>
              <a:xfrm>
                <a:off x="8688288" y="3284985"/>
                <a:ext cx="1296144" cy="695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32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de-DE" sz="3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de-DE" sz="32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de-DE" sz="32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 … </m:t>
                          </m:r>
                          <m:r>
                            <a:rPr lang="de-DE" sz="32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𝑎𝑢𝑓</m:t>
                          </m:r>
                          <m:r>
                            <a:rPr lang="de-DE" sz="3200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 …</m:t>
                          </m:r>
                        </m:sub>
                      </m:sSub>
                    </m:oMath>
                  </m:oMathPara>
                </a14:m>
                <a:endParaRPr lang="de-DE" sz="32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5" name="Textfeld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4288" y="3284984"/>
                <a:ext cx="1296144" cy="695447"/>
              </a:xfrm>
              <a:prstGeom prst="rect">
                <a:avLst/>
              </a:prstGeom>
              <a:blipFill rotWithShape="1">
                <a:blip r:embed="rId2"/>
                <a:stretch>
                  <a:fillRect r="-1502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hteck 5"/>
          <p:cNvSpPr/>
          <p:nvPr/>
        </p:nvSpPr>
        <p:spPr>
          <a:xfrm>
            <a:off x="2016716" y="2708920"/>
            <a:ext cx="5735468" cy="54726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53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1981200" y="548681"/>
                <a:ext cx="8229600" cy="5577483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de-DE" sz="2800" dirty="0"/>
                  <a:t>Eine Aussage ist </a:t>
                </a:r>
                <a:r>
                  <a:rPr lang="de-DE" sz="2800" u="sng" dirty="0"/>
                  <a:t>falsch</a:t>
                </a:r>
                <a:r>
                  <a:rPr lang="de-DE" sz="2800" dirty="0"/>
                  <a:t>:</a:t>
                </a:r>
              </a:p>
              <a:p>
                <a:pPr marL="0" indent="0">
                  <a:buNone/>
                </a:pPr>
                <a:r>
                  <a:rPr lang="de-DE" sz="2800" dirty="0"/>
                  <a:t>Wenn man Kraftpfeile zeichnet …</a:t>
                </a:r>
              </a:p>
              <a:p>
                <a:pPr marL="0" indent="0">
                  <a:buNone/>
                </a:pPr>
                <a:r>
                  <a:rPr lang="de-DE" sz="2800" dirty="0"/>
                  <a:t>							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de-DE" sz="2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DE" sz="2800" i="1">
                                <a:latin typeface="Cambria Math"/>
                              </a:rPr>
                              <m:t>𝐹</m:t>
                            </m:r>
                          </m:e>
                        </m:acc>
                      </m:e>
                      <m:sub>
                        <m:r>
                          <a:rPr lang="de-DE" sz="2800" i="1">
                            <a:latin typeface="Cambria Math"/>
                          </a:rPr>
                          <m:t> … </m:t>
                        </m:r>
                        <m:r>
                          <a:rPr lang="de-DE" sz="2800" i="1">
                            <a:latin typeface="Cambria Math"/>
                          </a:rPr>
                          <m:t>𝑎𝑢𝑓</m:t>
                        </m:r>
                        <m:r>
                          <a:rPr lang="de-DE" sz="2800" i="1">
                            <a:latin typeface="Cambria Math"/>
                          </a:rPr>
                          <m:t> …</m:t>
                        </m:r>
                      </m:sub>
                    </m:sSub>
                  </m:oMath>
                </a14:m>
                <a:endParaRPr lang="de-DE" sz="2800" dirty="0"/>
              </a:p>
              <a:p>
                <a:pPr marL="541338" indent="-541338">
                  <a:buNone/>
                </a:pPr>
                <a:r>
                  <a:rPr lang="de-DE" sz="2800" dirty="0"/>
                  <a:t>A:	zeigt der Pfeil in die Richtung, </a:t>
                </a:r>
                <a:br>
                  <a:rPr lang="de-DE" sz="2800" dirty="0"/>
                </a:br>
                <a:r>
                  <a:rPr lang="de-DE" sz="2800" dirty="0"/>
                  <a:t>in die die Kraft wirkt. 		</a:t>
                </a:r>
              </a:p>
              <a:p>
                <a:pPr marL="541338" indent="-541338">
                  <a:buNone/>
                </a:pPr>
                <a:r>
                  <a:rPr lang="de-DE" sz="2800" dirty="0"/>
                  <a:t>B	hängen diese Pfeile nie „in der Luft“, sondern müssen an einem Körper eingezeichnet werden.</a:t>
                </a:r>
              </a:p>
              <a:p>
                <a:pPr marL="541338" indent="-541338">
                  <a:buNone/>
                </a:pPr>
                <a:r>
                  <a:rPr lang="de-DE" sz="2800" dirty="0"/>
                  <a:t>C:	steht die Länge für die Stärke der Kraft.</a:t>
                </a:r>
              </a:p>
              <a:p>
                <a:pPr marL="541338" indent="-541338">
                  <a:buNone/>
                </a:pPr>
                <a:r>
                  <a:rPr lang="de-DE" sz="2800" dirty="0"/>
                  <a:t>D:	liegt der Angriffspunkt an dem Körper, der die Kraft ausübt.</a:t>
                </a:r>
              </a:p>
              <a:p>
                <a:pPr marL="0" indent="0">
                  <a:buNone/>
                </a:pPr>
                <a:endParaRPr lang="de-DE" sz="2800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548680"/>
                <a:ext cx="8229600" cy="5577483"/>
              </a:xfrm>
              <a:blipFill rotWithShape="1">
                <a:blip r:embed="rId2"/>
                <a:stretch>
                  <a:fillRect l="-1481" t="-984" r="-81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Gerade Verbindung mit Pfeil 3"/>
          <p:cNvCxnSpPr/>
          <p:nvPr/>
        </p:nvCxnSpPr>
        <p:spPr>
          <a:xfrm flipV="1">
            <a:off x="8688289" y="836712"/>
            <a:ext cx="1018051" cy="648072"/>
          </a:xfrm>
          <a:prstGeom prst="straightConnector1">
            <a:avLst/>
          </a:prstGeom>
          <a:ln w="76200">
            <a:solidFill>
              <a:srgbClr val="FF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hteck 4"/>
          <p:cNvSpPr/>
          <p:nvPr/>
        </p:nvSpPr>
        <p:spPr>
          <a:xfrm>
            <a:off x="2007638" y="4653136"/>
            <a:ext cx="8120810" cy="86409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27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454" y="2200758"/>
            <a:ext cx="5312045" cy="354136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1981200" y="476673"/>
                <a:ext cx="8229600" cy="5649491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de-DE" dirty="0" smtClean="0"/>
                  <a:t>Ein Fußball wird abgeschossen. Welches ist die beste Beschriftung für die eingezeichnete Kraft?</a:t>
                </a:r>
              </a:p>
              <a:p>
                <a:pPr marL="0" indent="0">
                  <a:buNone/>
                </a:pPr>
                <a:endParaRPr lang="de-DE" dirty="0"/>
              </a:p>
              <a:p>
                <a:pPr marL="541338" indent="-541338">
                  <a:buNone/>
                </a:pPr>
                <a:r>
                  <a:rPr lang="de-DE" dirty="0" smtClean="0"/>
                  <a:t>A: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DE" i="1">
                                <a:latin typeface="Cambria Math"/>
                              </a:rPr>
                              <m:t>𝐹</m:t>
                            </m:r>
                          </m:e>
                        </m:acc>
                      </m:e>
                      <m:sub>
                        <m:r>
                          <m:rPr>
                            <m:sty m:val="p"/>
                          </m:rPr>
                          <a:rPr lang="de-DE" b="0" i="0" smtClean="0">
                            <a:latin typeface="Cambria Math"/>
                          </a:rPr>
                          <m:t>Ball</m:t>
                        </m:r>
                        <m:r>
                          <a:rPr lang="de-DE" b="0" i="0" smtClean="0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de-DE" b="0" i="0" smtClean="0">
                            <a:latin typeface="Cambria Math"/>
                          </a:rPr>
                          <m:t>auf</m:t>
                        </m:r>
                        <m:r>
                          <a:rPr lang="de-DE" b="0" i="0" smtClean="0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de-DE" b="0" i="0" smtClean="0">
                            <a:latin typeface="Cambria Math"/>
                          </a:rPr>
                          <m:t>Fu</m:t>
                        </m:r>
                        <m:r>
                          <a:rPr lang="de-DE" b="0" i="0" smtClean="0">
                            <a:latin typeface="Cambria Math"/>
                          </a:rPr>
                          <m:t>ß</m:t>
                        </m:r>
                      </m:sub>
                    </m:sSub>
                  </m:oMath>
                </a14:m>
                <a:endParaRPr lang="de-DE" dirty="0" smtClean="0"/>
              </a:p>
              <a:p>
                <a:pPr marL="541338" indent="-541338">
                  <a:buNone/>
                </a:pPr>
                <a:r>
                  <a:rPr lang="de-DE" dirty="0" smtClean="0"/>
                  <a:t>B: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DE" i="1">
                                <a:latin typeface="Cambria Math"/>
                              </a:rPr>
                              <m:t>𝐹</m:t>
                            </m:r>
                          </m:e>
                        </m:acc>
                      </m:e>
                      <m:sub>
                        <m:r>
                          <m:rPr>
                            <m:sty m:val="p"/>
                          </m:rPr>
                          <a:rPr lang="de-DE" b="0" i="0" smtClean="0">
                            <a:latin typeface="Cambria Math"/>
                          </a:rPr>
                          <m:t>Fu</m:t>
                        </m:r>
                        <m:r>
                          <a:rPr lang="de-DE" b="0" i="0" smtClean="0">
                            <a:latin typeface="Cambria Math"/>
                          </a:rPr>
                          <m:t>ß </m:t>
                        </m:r>
                        <m:r>
                          <m:rPr>
                            <m:sty m:val="p"/>
                          </m:rPr>
                          <a:rPr lang="de-DE" b="0" i="0" smtClean="0">
                            <a:latin typeface="Cambria Math"/>
                          </a:rPr>
                          <m:t>auf</m:t>
                        </m:r>
                        <m:r>
                          <a:rPr lang="de-DE" b="0" i="0" smtClean="0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de-DE" b="0" i="0" smtClean="0">
                            <a:latin typeface="Cambria Math"/>
                          </a:rPr>
                          <m:t>Ball</m:t>
                        </m:r>
                      </m:sub>
                    </m:sSub>
                  </m:oMath>
                </a14:m>
                <a:endParaRPr lang="de-DE" dirty="0" smtClean="0"/>
              </a:p>
              <a:p>
                <a:pPr marL="541338" indent="-541338">
                  <a:buNone/>
                </a:pPr>
                <a:r>
                  <a:rPr lang="de-DE" dirty="0" smtClean="0"/>
                  <a:t>C: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DE" i="1">
                                <a:latin typeface="Cambria Math"/>
                              </a:rPr>
                              <m:t>𝐹</m:t>
                            </m:r>
                          </m:e>
                        </m:acc>
                      </m:e>
                      <m:sub>
                        <m:r>
                          <m:rPr>
                            <m:sty m:val="p"/>
                          </m:rPr>
                          <a:rPr lang="de-DE" b="0" i="0" smtClean="0">
                            <a:latin typeface="Cambria Math"/>
                          </a:rPr>
                          <m:t>Fu</m:t>
                        </m:r>
                        <m:r>
                          <a:rPr lang="de-DE" b="0" i="0" smtClean="0">
                            <a:latin typeface="Cambria Math"/>
                          </a:rPr>
                          <m:t>ß</m:t>
                        </m:r>
                      </m:sub>
                    </m:sSub>
                  </m:oMath>
                </a14:m>
                <a:endParaRPr lang="de-DE" dirty="0" smtClean="0"/>
              </a:p>
              <a:p>
                <a:pPr marL="541338" indent="-541338">
                  <a:buNone/>
                </a:pPr>
                <a:r>
                  <a:rPr lang="de-DE" dirty="0" smtClean="0"/>
                  <a:t>D: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⃗"/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DE" i="1">
                                <a:latin typeface="Cambria Math"/>
                              </a:rPr>
                              <m:t>𝐹</m:t>
                            </m:r>
                          </m:e>
                        </m:acc>
                      </m:e>
                      <m:sub>
                        <m:r>
                          <m:rPr>
                            <m:sty m:val="p"/>
                          </m:rPr>
                          <a:rPr lang="de-DE" b="0" i="0" smtClean="0">
                            <a:latin typeface="Cambria Math"/>
                          </a:rPr>
                          <m:t>Ball</m:t>
                        </m:r>
                      </m:sub>
                    </m:sSub>
                  </m:oMath>
                </a14:m>
                <a:endParaRPr lang="de-DE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81200" y="476673"/>
                <a:ext cx="8229600" cy="5649491"/>
              </a:xfrm>
              <a:blipFill rotWithShape="0">
                <a:blip r:embed="rId3"/>
                <a:stretch>
                  <a:fillRect l="-1852" t="-140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Gerade Verbindung mit Pfeil 4"/>
          <p:cNvCxnSpPr/>
          <p:nvPr/>
        </p:nvCxnSpPr>
        <p:spPr>
          <a:xfrm flipH="1" flipV="1">
            <a:off x="7857641" y="3750590"/>
            <a:ext cx="1058360" cy="564209"/>
          </a:xfrm>
          <a:prstGeom prst="straightConnector1">
            <a:avLst/>
          </a:prstGeom>
          <a:ln w="76200">
            <a:solidFill>
              <a:srgbClr val="FF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hteck 6"/>
          <p:cNvSpPr/>
          <p:nvPr/>
        </p:nvSpPr>
        <p:spPr>
          <a:xfrm>
            <a:off x="2016716" y="2852936"/>
            <a:ext cx="2867734" cy="64807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9535123" y="5526677"/>
            <a:ext cx="170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>
                <a:solidFill>
                  <a:schemeClr val="bg1"/>
                </a:solidFill>
              </a:rPr>
              <a:t>Pexels.com</a:t>
            </a:r>
            <a:endParaRPr lang="de-DE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46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</Words>
  <Application>Microsoft Office PowerPoint</Application>
  <PresentationFormat>Breitbild</PresentationFormat>
  <Paragraphs>66</Paragraphs>
  <Slides>8</Slides>
  <Notes>1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Office Theme</vt:lpstr>
      <vt:lpstr>Larissa</vt:lpstr>
      <vt:lpstr>Quiz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Woran erkennt man, dass auf den Fußball eine physikalische Kraft ausgewirkt wird?</dc:title>
  <dc:creator>Woellermann</dc:creator>
  <cp:lastModifiedBy>Woellermann</cp:lastModifiedBy>
  <cp:revision>7</cp:revision>
  <dcterms:created xsi:type="dcterms:W3CDTF">2018-07-24T08:55:23Z</dcterms:created>
  <dcterms:modified xsi:type="dcterms:W3CDTF">2018-10-12T07:48:47Z</dcterms:modified>
</cp:coreProperties>
</file>